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 Bold" charset="1" panose="00000800000000000000"/>
      <p:regular r:id="rId18"/>
    </p:embeddedFont>
    <p:embeddedFont>
      <p:font typeface="Open Sauce Heavy" charset="1" panose="00000A00000000000000"/>
      <p:regular r:id="rId19"/>
    </p:embeddedFont>
    <p:embeddedFont>
      <p:font typeface="Open Sauce" charset="1" panose="00000500000000000000"/>
      <p:regular r:id="rId20"/>
    </p:embeddedFont>
    <p:embeddedFont>
      <p:font typeface="Canva Student Font" charset="1" panose="000000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Montserrat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14904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088614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63744" t="0" r="-6374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62200" y="2458193"/>
            <a:ext cx="7423615" cy="5629085"/>
            <a:chOff x="0" y="0"/>
            <a:chExt cx="9898154" cy="750544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46377" cy="7505447"/>
              <a:chOff x="0" y="0"/>
              <a:chExt cx="28914" cy="148255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8914" cy="1482557"/>
              </a:xfrm>
              <a:custGeom>
                <a:avLst/>
                <a:gdLst/>
                <a:ahLst/>
                <a:cxnLst/>
                <a:rect r="r" b="b" t="t" l="l"/>
                <a:pathLst>
                  <a:path h="1482557" w="28914">
                    <a:moveTo>
                      <a:pt x="0" y="0"/>
                    </a:moveTo>
                    <a:lnTo>
                      <a:pt x="28914" y="0"/>
                    </a:lnTo>
                    <a:lnTo>
                      <a:pt x="28914" y="1482557"/>
                    </a:lnTo>
                    <a:lnTo>
                      <a:pt x="0" y="1482557"/>
                    </a:lnTo>
                    <a:close/>
                  </a:path>
                </a:pathLst>
              </a:custGeom>
              <a:solidFill>
                <a:srgbClr val="123D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28914" cy="15016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78960" y="164645"/>
              <a:ext cx="5880232" cy="2042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255"/>
                </a:lnSpc>
              </a:pPr>
              <a:r>
                <a:rPr lang="en-US" b="true" sz="4468" spc="-89">
                  <a:solidFill>
                    <a:srgbClr val="19191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Coupon Acceptance  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78960" y="2336852"/>
              <a:ext cx="9519194" cy="4081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436"/>
                </a:lnSpc>
              </a:pPr>
              <a:r>
                <a:rPr lang="en-US" sz="8883" spc="-177" b="true">
                  <a:solidFill>
                    <a:srgbClr val="191919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E-commerce Platforms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78960" y="6465783"/>
              <a:ext cx="5463257" cy="649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5"/>
                </a:lnSpc>
              </a:pPr>
              <a:r>
                <a:rPr lang="en-US" sz="3018" spc="241">
                  <a:solidFill>
                    <a:srgbClr val="19191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 predictive model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62200" y="8538704"/>
            <a:ext cx="11728834" cy="866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8"/>
              </a:lnSpc>
            </a:pPr>
            <a:r>
              <a:rPr lang="en-US" sz="2937" spc="-58">
                <a:solidFill>
                  <a:srgbClr val="191919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A predictive model to enhance e-commerce coupon distribution by accurately forecasting user acceptance based on driving scenarios and user attributes, thereby improving engagement and marketing efficiency.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8907" y="3842190"/>
            <a:ext cx="15450187" cy="4078424"/>
          </a:xfrm>
          <a:custGeom>
            <a:avLst/>
            <a:gdLst/>
            <a:ahLst/>
            <a:cxnLst/>
            <a:rect r="r" b="b" t="t" l="l"/>
            <a:pathLst>
              <a:path h="4078424" w="15450187">
                <a:moveTo>
                  <a:pt x="0" y="0"/>
                </a:moveTo>
                <a:lnTo>
                  <a:pt x="15450186" y="0"/>
                </a:lnTo>
                <a:lnTo>
                  <a:pt x="15450186" y="4078425"/>
                </a:lnTo>
                <a:lnTo>
                  <a:pt x="0" y="4078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55467" y="2043311"/>
            <a:ext cx="880311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 Importance from XGB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4198133" y="4951155"/>
            <a:ext cx="897922" cy="0"/>
          </a:xfrm>
          <a:prstGeom prst="line">
            <a:avLst/>
          </a:prstGeom>
          <a:ln cap="rnd" w="28575">
            <a:solidFill>
              <a:srgbClr val="035D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85579" y="3810757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49823" y="3875000"/>
            <a:ext cx="2183690" cy="218369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flipV="true">
            <a:off x="4198133" y="7250778"/>
            <a:ext cx="830149" cy="3057"/>
          </a:xfrm>
          <a:prstGeom prst="line">
            <a:avLst/>
          </a:prstGeom>
          <a:ln cap="rnd" w="28575">
            <a:solidFill>
              <a:srgbClr val="035D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85579" y="6113437"/>
            <a:ext cx="2312177" cy="2312177"/>
          </a:xfrm>
          <a:custGeom>
            <a:avLst/>
            <a:gdLst/>
            <a:ahLst/>
            <a:cxnLst/>
            <a:rect r="r" b="b" t="t" l="l"/>
            <a:pathLst>
              <a:path h="2312177" w="2312177">
                <a:moveTo>
                  <a:pt x="0" y="0"/>
                </a:moveTo>
                <a:lnTo>
                  <a:pt x="2312177" y="0"/>
                </a:lnTo>
                <a:lnTo>
                  <a:pt x="2312177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801378" y="-610072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604241" y="6640201"/>
            <a:ext cx="874853" cy="1297260"/>
          </a:xfrm>
          <a:custGeom>
            <a:avLst/>
            <a:gdLst/>
            <a:ahLst/>
            <a:cxnLst/>
            <a:rect r="r" b="b" t="t" l="l"/>
            <a:pathLst>
              <a:path h="1297260" w="874853">
                <a:moveTo>
                  <a:pt x="0" y="0"/>
                </a:moveTo>
                <a:lnTo>
                  <a:pt x="874853" y="0"/>
                </a:lnTo>
                <a:lnTo>
                  <a:pt x="874853" y="1297260"/>
                </a:lnTo>
                <a:lnTo>
                  <a:pt x="0" y="1297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53187" y="2167820"/>
            <a:ext cx="628573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Findings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4655" y="4181804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Best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4655" y="4753355"/>
            <a:ext cx="6609283" cy="33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XGB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4655" y="6484484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Best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24655" y="6913379"/>
            <a:ext cx="6609283" cy="137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coupon_Restaurant(&lt;20), coupon_Carry out &amp; Take away, direction_opp, toCoupon_GEQ25min, direction_same,destination_No Urgent Place, coupon_Coffee House, expiration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35899" y="2680192"/>
            <a:ext cx="8892659" cy="4924128"/>
            <a:chOff x="0" y="0"/>
            <a:chExt cx="2785608" cy="1542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5608" cy="1542473"/>
            </a:xfrm>
            <a:custGeom>
              <a:avLst/>
              <a:gdLst/>
              <a:ahLst/>
              <a:cxnLst/>
              <a:rect r="r" b="b" t="t" l="l"/>
              <a:pathLst>
                <a:path h="1542473" w="2785608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00172" y="2100713"/>
            <a:ext cx="6083085" cy="6083085"/>
          </a:xfrm>
          <a:custGeom>
            <a:avLst/>
            <a:gdLst/>
            <a:ahLst/>
            <a:cxnLst/>
            <a:rect r="r" b="b" t="t" l="l"/>
            <a:pathLst>
              <a:path h="6083085" w="6083085">
                <a:moveTo>
                  <a:pt x="0" y="0"/>
                </a:moveTo>
                <a:lnTo>
                  <a:pt x="6083086" y="0"/>
                </a:lnTo>
                <a:lnTo>
                  <a:pt x="6083086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30723" y="2973750"/>
            <a:ext cx="4421985" cy="442196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5425" t="0" r="-1542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92808" y="4532216"/>
            <a:ext cx="47625" cy="623063"/>
            <a:chOff x="0" y="0"/>
            <a:chExt cx="14918" cy="1951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18" cy="195173"/>
            </a:xfrm>
            <a:custGeom>
              <a:avLst/>
              <a:gdLst/>
              <a:ahLst/>
              <a:cxnLst/>
              <a:rect r="r" b="b" t="t" l="l"/>
              <a:pathLst>
                <a:path h="195173" w="14918">
                  <a:moveTo>
                    <a:pt x="0" y="0"/>
                  </a:moveTo>
                  <a:lnTo>
                    <a:pt x="14918" y="0"/>
                  </a:lnTo>
                  <a:lnTo>
                    <a:pt x="14918" y="195173"/>
                  </a:lnTo>
                  <a:lnTo>
                    <a:pt x="0" y="1951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918" cy="233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11589" y="8007246"/>
            <a:ext cx="4201427" cy="42014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868494" y="-2100713"/>
            <a:ext cx="4201427" cy="420142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067950" y="6633635"/>
            <a:ext cx="762083" cy="76208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575233" y="9258300"/>
            <a:ext cx="1614906" cy="161490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449471" y="4475066"/>
            <a:ext cx="3374058" cy="49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8"/>
              </a:lnSpc>
            </a:pPr>
            <a:r>
              <a:rPr lang="en-US" sz="295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JITHIN MB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38680" y="2948548"/>
            <a:ext cx="4690387" cy="86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6"/>
              </a:lnSpc>
              <a:spcBef>
                <a:spcPct val="0"/>
              </a:spcBef>
            </a:pPr>
            <a:r>
              <a:rPr lang="en-US" b="true" sz="5082" spc="47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TOU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38680" y="3787218"/>
            <a:ext cx="4872554" cy="43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5"/>
              </a:lnSpc>
              <a:spcBef>
                <a:spcPct val="0"/>
              </a:spcBef>
            </a:pPr>
            <a:r>
              <a:rPr lang="en-US" sz="2611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For watching this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1967" y="-2828925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0892" y="0"/>
            <a:ext cx="6648057" cy="10287000"/>
            <a:chOff x="0" y="0"/>
            <a:chExt cx="17509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0928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9891421" y="2547213"/>
            <a:ext cx="10287000" cy="5192574"/>
          </a:xfrm>
          <a:custGeom>
            <a:avLst/>
            <a:gdLst/>
            <a:ahLst/>
            <a:cxnLst/>
            <a:rect r="r" b="b" t="t" l="l"/>
            <a:pathLst>
              <a:path h="5192574" w="10287000">
                <a:moveTo>
                  <a:pt x="0" y="0"/>
                </a:moveTo>
                <a:lnTo>
                  <a:pt x="10287000" y="0"/>
                </a:lnTo>
                <a:lnTo>
                  <a:pt x="10287000" y="5192574"/>
                </a:lnTo>
                <a:lnTo>
                  <a:pt x="0" y="5192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96" t="0" r="-593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95137" y="1754095"/>
            <a:ext cx="3630003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5141" y="3096108"/>
            <a:ext cx="5224262" cy="1580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Columns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Rows</a:t>
            </a:r>
          </a:p>
          <a:p>
            <a:pPr algn="l" marL="565238" indent="-282619" lvl="1">
              <a:lnSpc>
                <a:spcPts val="4345"/>
              </a:lnSpc>
              <a:buFont typeface="Arial"/>
              <a:buChar char="•"/>
            </a:pPr>
            <a:r>
              <a:rPr lang="en-US" sz="26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Target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19404" y="3079779"/>
            <a:ext cx="2439407" cy="1580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25</a:t>
            </a:r>
          </a:p>
          <a:p>
            <a:pPr algn="r">
              <a:lnSpc>
                <a:spcPts val="4345"/>
              </a:lnSpc>
            </a:pPr>
            <a:r>
              <a:rPr lang="en-US" sz="2618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12684</a:t>
            </a:r>
          </a:p>
          <a:p>
            <a:pPr algn="r">
              <a:lnSpc>
                <a:spcPts val="4345"/>
              </a:lnSpc>
            </a:pPr>
            <a:r>
              <a:rPr lang="en-US" b="true" sz="26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Accept(Y/N?)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768505"/>
            <a:ext cx="10155550" cy="244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504" i="true" u="sng">
                <a:solidFill>
                  <a:srgbClr val="191919">
                    <a:alpha val="50980"/>
                  </a:srgbClr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Input Features</a:t>
            </a:r>
          </a:p>
          <a:p>
            <a:pPr algn="just">
              <a:lnSpc>
                <a:spcPts val="3255"/>
              </a:lnSpc>
            </a:pPr>
            <a:r>
              <a:rPr lang="en-US" sz="2504">
                <a:solidFill>
                  <a:srgbClr val="191919">
                    <a:alpha val="50980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destination, passanger, weather, temperature, coupon, expiration, gender, age, maritalStatus, has_children, education, occupation, income,car,Bar,CoffeeHouse, CarryAway, RestaurantLessThan20, Restaurant20To50, toCoupon_GEQ5min, toCoupon_GEQ15min, toCoupon_GEQ25min, direction_same, direction_opp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31940" r="0" b="-3194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778327" y="2245814"/>
            <a:ext cx="12731346" cy="5171309"/>
            <a:chOff x="0" y="0"/>
            <a:chExt cx="3353112" cy="13619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1361991"/>
            </a:xfrm>
            <a:custGeom>
              <a:avLst/>
              <a:gdLst/>
              <a:ahLst/>
              <a:cxnLst/>
              <a:rect r="r" b="b" t="t" l="l"/>
              <a:pathLst>
                <a:path h="1361991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1381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558350" y="4197614"/>
            <a:ext cx="11150794" cy="2389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Basic Summary</a:t>
            </a:r>
          </a:p>
          <a:p>
            <a:pPr algn="just" marL="1022945" indent="-340982" lvl="2">
              <a:lnSpc>
                <a:spcPts val="3790"/>
              </a:lnSpc>
              <a:buFont typeface="Arial"/>
              <a:buChar char="⚬"/>
            </a:pPr>
            <a:r>
              <a:rPr lang="en-US" sz="23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Several input features contains null values</a:t>
            </a:r>
          </a:p>
          <a:p>
            <a:pPr algn="just" marL="1022945" indent="-340982" lvl="2">
              <a:lnSpc>
                <a:spcPts val="3790"/>
              </a:lnSpc>
              <a:buFont typeface="Arial"/>
              <a:buChar char="⚬"/>
            </a:pPr>
            <a:r>
              <a:rPr lang="en-US" sz="23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Addressed input feature inconsistency by converting certain features from object type to numeric type.</a:t>
            </a:r>
          </a:p>
          <a:p>
            <a:pPr algn="l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Dataset Description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79731" y="2788642"/>
            <a:ext cx="6928538" cy="115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  <a:r>
              <a:rPr lang="en-US" b="true" sz="6844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Inspection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2433" y="-339559"/>
            <a:ext cx="8956821" cy="11772679"/>
            <a:chOff x="0" y="0"/>
            <a:chExt cx="2171400" cy="2854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400" cy="2854048"/>
            </a:xfrm>
            <a:custGeom>
              <a:avLst/>
              <a:gdLst/>
              <a:ahLst/>
              <a:cxnLst/>
              <a:rect r="r" b="b" t="t" l="l"/>
              <a:pathLst>
                <a:path h="2854048" w="2171400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832433" y="-339559"/>
            <a:ext cx="8735127" cy="6811477"/>
            <a:chOff x="0" y="0"/>
            <a:chExt cx="6350000" cy="4951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49873" cy="4979162"/>
            </a:xfrm>
            <a:custGeom>
              <a:avLst/>
              <a:gdLst/>
              <a:ahLst/>
              <a:cxnLst/>
              <a:rect r="r" b="b" t="t" l="l"/>
              <a:pathLst>
                <a:path h="4979162" w="634987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-5401" t="0" r="-540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334905" y="5642237"/>
            <a:ext cx="2264637" cy="1659361"/>
          </a:xfrm>
          <a:custGeom>
            <a:avLst/>
            <a:gdLst/>
            <a:ahLst/>
            <a:cxnLst/>
            <a:rect r="r" b="b" t="t" l="l"/>
            <a:pathLst>
              <a:path h="1659361" w="2264637">
                <a:moveTo>
                  <a:pt x="0" y="0"/>
                </a:moveTo>
                <a:lnTo>
                  <a:pt x="2264637" y="0"/>
                </a:lnTo>
                <a:lnTo>
                  <a:pt x="2264637" y="1659362"/>
                </a:lnTo>
                <a:lnTo>
                  <a:pt x="0" y="165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95137" y="2409166"/>
            <a:ext cx="5376858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Cleaning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5137" y="3393723"/>
            <a:ext cx="7848863" cy="271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786" indent="-264893" lvl="1">
              <a:lnSpc>
                <a:spcPts val="3656"/>
              </a:lnSpc>
              <a:buAutoNum type="arabicPeriod" startAt="1"/>
            </a:pPr>
            <a:r>
              <a:rPr lang="en-US" b="true" sz="2453" spc="3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Null values</a:t>
            </a:r>
          </a:p>
          <a:p>
            <a:pPr algn="l" marL="529786" indent="-264893" lvl="1">
              <a:lnSpc>
                <a:spcPts val="3656"/>
              </a:lnSpc>
              <a:buFont typeface="Arial"/>
              <a:buChar char="•"/>
            </a:pPr>
            <a:r>
              <a:rPr lang="en-US" sz="2453" spc="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Handled Null values for these features:</a:t>
            </a:r>
          </a:p>
          <a:p>
            <a:pPr algn="l" marL="1059572" indent="-353191" lvl="2">
              <a:lnSpc>
                <a:spcPts val="3656"/>
              </a:lnSpc>
              <a:buFont typeface="Arial"/>
              <a:buChar char="⚬"/>
            </a:pPr>
            <a:r>
              <a:rPr lang="en-US" sz="2453" spc="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‘car’,</a:t>
            </a:r>
            <a:r>
              <a:rPr lang="en-US" sz="2453" i="true" spc="39">
                <a:solidFill>
                  <a:srgbClr val="191919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'Bar','CoffeeHouse','CarryAway','RestaurantLessThan20','Restaurant20To50'</a:t>
            </a:r>
          </a:p>
          <a:p>
            <a:pPr algn="l" marL="529786" indent="-264893" lvl="1">
              <a:lnSpc>
                <a:spcPts val="3656"/>
              </a:lnSpc>
              <a:buAutoNum type="arabicPeriod" startAt="1"/>
            </a:pPr>
            <a:r>
              <a:rPr lang="en-US" b="true" sz="2453" spc="3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Duplicates</a:t>
            </a:r>
            <a:r>
              <a:rPr lang="en-US" sz="2453" spc="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 marL="529786" indent="-264893" lvl="1">
              <a:lnSpc>
                <a:spcPts val="3656"/>
              </a:lnSpc>
              <a:buFont typeface="Arial"/>
              <a:buChar char="•"/>
            </a:pPr>
            <a:r>
              <a:rPr lang="en-US" sz="2453" spc="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Handled 291 duplicate records.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50504" y="6671470"/>
            <a:ext cx="6608796" cy="227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4"/>
              </a:lnSpc>
            </a:pPr>
            <a:r>
              <a:rPr lang="en-US" b="true" sz="2502" i="true" spc="25">
                <a:solidFill>
                  <a:srgbClr val="FDFBFB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Input feature ‘car’ has 12576 null data point, due to the importance of this feature filled the null values with ‘unknown’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9028187" y="3444554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921546" y="1425268"/>
            <a:ext cx="5334876" cy="2086085"/>
            <a:chOff x="0" y="0"/>
            <a:chExt cx="1234628" cy="4827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  <a:r>
                <a:rPr lang="en-US" sz="196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Ordinal,</a:t>
              </a:r>
            </a:p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  <a:r>
                <a:rPr lang="en-US" sz="196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OneHot, Label, Frequency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9028187" y="5940727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921546" y="3921441"/>
            <a:ext cx="5334876" cy="2086085"/>
            <a:chOff x="0" y="0"/>
            <a:chExt cx="1234628" cy="4827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07532" y="4374347"/>
            <a:ext cx="1228028" cy="1226514"/>
            <a:chOff x="0" y="0"/>
            <a:chExt cx="323431" cy="3230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8520301" y="4492659"/>
            <a:ext cx="943649" cy="943649"/>
          </a:xfrm>
          <a:custGeom>
            <a:avLst/>
            <a:gdLst/>
            <a:ahLst/>
            <a:cxnLst/>
            <a:rect r="r" b="b" t="t" l="l"/>
            <a:pathLst>
              <a:path h="943649" w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-10800000">
            <a:off x="9028187" y="8598825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8921546" y="6579539"/>
            <a:ext cx="5334876" cy="2086085"/>
            <a:chOff x="0" y="0"/>
            <a:chExt cx="1234628" cy="48277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7532" y="7032444"/>
            <a:ext cx="1228028" cy="1226514"/>
            <a:chOff x="0" y="0"/>
            <a:chExt cx="323431" cy="32303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8307532" y="2015804"/>
            <a:ext cx="1258676" cy="1013807"/>
          </a:xfrm>
          <a:custGeom>
            <a:avLst/>
            <a:gdLst/>
            <a:ahLst/>
            <a:cxnLst/>
            <a:rect r="r" b="b" t="t" l="l"/>
            <a:pathLst>
              <a:path h="1013807" w="1258676">
                <a:moveTo>
                  <a:pt x="0" y="0"/>
                </a:moveTo>
                <a:lnTo>
                  <a:pt x="1258677" y="0"/>
                </a:lnTo>
                <a:lnTo>
                  <a:pt x="1258677" y="1013807"/>
                </a:lnTo>
                <a:lnTo>
                  <a:pt x="0" y="1013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449029" y="7189139"/>
            <a:ext cx="1086193" cy="999829"/>
          </a:xfrm>
          <a:custGeom>
            <a:avLst/>
            <a:gdLst/>
            <a:ahLst/>
            <a:cxnLst/>
            <a:rect r="r" b="b" t="t" l="l"/>
            <a:pathLst>
              <a:path h="999829" w="1086193">
                <a:moveTo>
                  <a:pt x="0" y="0"/>
                </a:moveTo>
                <a:lnTo>
                  <a:pt x="1086193" y="0"/>
                </a:lnTo>
                <a:lnTo>
                  <a:pt x="1086193" y="999829"/>
                </a:lnTo>
                <a:lnTo>
                  <a:pt x="0" y="9998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777219" y="2574141"/>
            <a:ext cx="5535164" cy="174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8"/>
              </a:lnSpc>
            </a:pPr>
            <a:r>
              <a:rPr lang="en-US" sz="3334" spc="-66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Preprocessing </a:t>
            </a:r>
          </a:p>
          <a:p>
            <a:pPr algn="l">
              <a:lnSpc>
                <a:spcPts val="4668"/>
              </a:lnSpc>
            </a:pPr>
            <a:r>
              <a:rPr lang="en-US" sz="3334" spc="-66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and </a:t>
            </a:r>
          </a:p>
          <a:p>
            <a:pPr algn="l" marL="0" indent="0" lvl="0">
              <a:lnSpc>
                <a:spcPts val="4668"/>
              </a:lnSpc>
              <a:spcBef>
                <a:spcPct val="0"/>
              </a:spcBef>
            </a:pPr>
            <a:r>
              <a:rPr lang="en-US" b="true" sz="3334" spc="-66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 Engineering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535560" y="1639708"/>
            <a:ext cx="4100514" cy="37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Encoding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84961" y="4666623"/>
            <a:ext cx="4183100" cy="304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49"/>
              </a:lnSpc>
              <a:spcBef>
                <a:spcPct val="0"/>
              </a:spcBef>
            </a:pPr>
            <a:r>
              <a:rPr lang="en-US" sz="1913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SMOT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67546" y="4211268"/>
            <a:ext cx="4100514" cy="37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Resampling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584961" y="7324720"/>
            <a:ext cx="4183100" cy="304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49"/>
              </a:lnSpc>
              <a:spcBef>
                <a:spcPct val="0"/>
              </a:spcBef>
            </a:pPr>
            <a:r>
              <a:rPr lang="en-US" sz="1913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Standard Scalar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67546" y="6869366"/>
            <a:ext cx="4100514" cy="37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Scaling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276" y="-220897"/>
            <a:ext cx="18602276" cy="6407822"/>
            <a:chOff x="0" y="0"/>
            <a:chExt cx="4899365" cy="1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9365" cy="1687657"/>
            </a:xfrm>
            <a:custGeom>
              <a:avLst/>
              <a:gdLst/>
              <a:ahLst/>
              <a:cxnLst/>
              <a:rect r="r" b="b" t="t" l="l"/>
              <a:pathLst>
                <a:path h="1687657" w="4899365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67279" y="3636569"/>
            <a:ext cx="5578401" cy="55784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2117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47745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5832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7718" y="8735378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3255086"/>
            <a:ext cx="3701428" cy="5679080"/>
            <a:chOff x="0" y="0"/>
            <a:chExt cx="1438367" cy="22068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89263" y="3511778"/>
            <a:ext cx="3121063" cy="312106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0" t="-3248" r="0" b="-3248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184328" y="3255086"/>
            <a:ext cx="3701428" cy="5679080"/>
            <a:chOff x="0" y="0"/>
            <a:chExt cx="1438367" cy="22068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444891" y="3511778"/>
            <a:ext cx="3121063" cy="3121063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1123" t="0" r="-1112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342416" y="3255086"/>
            <a:ext cx="3701428" cy="5679080"/>
            <a:chOff x="0" y="0"/>
            <a:chExt cx="1438367" cy="220687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602978" y="3511778"/>
            <a:ext cx="3121063" cy="3121063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3135" r="0" b="-3135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715028" y="6425770"/>
            <a:ext cx="2550458" cy="414142"/>
            <a:chOff x="0" y="0"/>
            <a:chExt cx="1937268" cy="31457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Univariate: Categorical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8700" y="1487666"/>
            <a:ext cx="10612014" cy="10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b="true" sz="62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Exploratory Data Analysis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8931" y="6870176"/>
            <a:ext cx="3151394" cy="56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Distribution of Discrete Features using Countplot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414559" y="6870176"/>
            <a:ext cx="3151394" cy="85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Distribution of Categorical Features using Countplot, Donut and Pie plots.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3501043" y="3255086"/>
            <a:ext cx="3701428" cy="5679080"/>
            <a:chOff x="0" y="0"/>
            <a:chExt cx="1438367" cy="220687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3761606" y="3511778"/>
            <a:ext cx="3121063" cy="3121063"/>
            <a:chOff x="0" y="0"/>
            <a:chExt cx="6350000" cy="6350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1311" t="0" r="-11311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3731274" y="6870176"/>
            <a:ext cx="3151394" cy="56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Heatmap used to represent the correlation matrix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393590" y="6425770"/>
            <a:ext cx="2912408" cy="414142"/>
            <a:chOff x="0" y="0"/>
            <a:chExt cx="2212197" cy="31457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212197" cy="314573"/>
            </a:xfrm>
            <a:custGeom>
              <a:avLst/>
              <a:gdLst/>
              <a:ahLst/>
              <a:cxnLst/>
              <a:rect r="r" b="b" t="t" l="l"/>
              <a:pathLst>
                <a:path h="314573" w="2212197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2212197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Univariate: Discrete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031742" y="6425770"/>
            <a:ext cx="2550458" cy="414142"/>
            <a:chOff x="0" y="0"/>
            <a:chExt cx="1937268" cy="31457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Multivariate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923981" y="6425770"/>
            <a:ext cx="2550458" cy="414142"/>
            <a:chOff x="0" y="0"/>
            <a:chExt cx="1937268" cy="31457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Bivariate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917787" y="-3041985"/>
            <a:ext cx="5578401" cy="5578401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9623513" y="6895325"/>
            <a:ext cx="3151394" cy="85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Count plot used to represent the relationship between input features and target.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01236" y="0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39" y="0"/>
                </a:lnTo>
                <a:lnTo>
                  <a:pt x="3695539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095642" y="2054763"/>
            <a:ext cx="7362789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Selection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2003" y="4363927"/>
            <a:ext cx="3128394" cy="3751948"/>
            <a:chOff x="0" y="0"/>
            <a:chExt cx="4171191" cy="5002598"/>
          </a:xfrm>
        </p:grpSpPr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4171191" cy="5002598"/>
              <a:chOff x="0" y="0"/>
              <a:chExt cx="2041606" cy="244854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041606" cy="2448541"/>
              </a:xfrm>
              <a:custGeom>
                <a:avLst/>
                <a:gdLst/>
                <a:ahLst/>
                <a:cxnLst/>
                <a:rect r="r" b="b" t="t" l="l"/>
                <a:pathLst>
                  <a:path h="2448541" w="2041606">
                    <a:moveTo>
                      <a:pt x="79191" y="0"/>
                    </a:moveTo>
                    <a:lnTo>
                      <a:pt x="1962415" y="0"/>
                    </a:lnTo>
                    <a:cubicBezTo>
                      <a:pt x="2006151" y="0"/>
                      <a:pt x="2041606" y="35455"/>
                      <a:pt x="2041606" y="79191"/>
                    </a:cubicBezTo>
                    <a:lnTo>
                      <a:pt x="2041606" y="2369350"/>
                    </a:lnTo>
                    <a:cubicBezTo>
                      <a:pt x="2041606" y="2390353"/>
                      <a:pt x="2033263" y="2410495"/>
                      <a:pt x="2018411" y="2425347"/>
                    </a:cubicBezTo>
                    <a:cubicBezTo>
                      <a:pt x="2003560" y="2440198"/>
                      <a:pt x="1983418" y="2448541"/>
                      <a:pt x="1962415" y="2448541"/>
                    </a:cubicBezTo>
                    <a:lnTo>
                      <a:pt x="79191" y="2448541"/>
                    </a:lnTo>
                    <a:cubicBezTo>
                      <a:pt x="58188" y="2448541"/>
                      <a:pt x="38046" y="2440198"/>
                      <a:pt x="23195" y="2425347"/>
                    </a:cubicBezTo>
                    <a:cubicBezTo>
                      <a:pt x="8343" y="2410495"/>
                      <a:pt x="0" y="2390353"/>
                      <a:pt x="0" y="2369350"/>
                    </a:cubicBezTo>
                    <a:lnTo>
                      <a:pt x="0" y="79191"/>
                    </a:lnTo>
                    <a:cubicBezTo>
                      <a:pt x="0" y="58188"/>
                      <a:pt x="8343" y="38046"/>
                      <a:pt x="23195" y="23195"/>
                    </a:cubicBezTo>
                    <a:cubicBezTo>
                      <a:pt x="38046" y="8343"/>
                      <a:pt x="58188" y="0"/>
                      <a:pt x="79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106861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041606" cy="24866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654676" y="0"/>
              <a:ext cx="2861840" cy="1333906"/>
            </a:xfrm>
            <a:custGeom>
              <a:avLst/>
              <a:gdLst/>
              <a:ahLst/>
              <a:cxnLst/>
              <a:rect r="r" b="b" t="t" l="l"/>
              <a:pathLst>
                <a:path h="1333906" w="2861840">
                  <a:moveTo>
                    <a:pt x="0" y="0"/>
                  </a:moveTo>
                  <a:lnTo>
                    <a:pt x="2861840" y="0"/>
                  </a:lnTo>
                  <a:lnTo>
                    <a:pt x="2861840" y="1333906"/>
                  </a:lnTo>
                  <a:lnTo>
                    <a:pt x="0" y="1333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14545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3247" y="1434748"/>
              <a:ext cx="964996" cy="1117364"/>
            </a:xfrm>
            <a:custGeom>
              <a:avLst/>
              <a:gdLst/>
              <a:ahLst/>
              <a:cxnLst/>
              <a:rect r="r" b="b" t="t" l="l"/>
              <a:pathLst>
                <a:path h="1117364" w="964996">
                  <a:moveTo>
                    <a:pt x="0" y="0"/>
                  </a:moveTo>
                  <a:lnTo>
                    <a:pt x="964996" y="0"/>
                  </a:lnTo>
                  <a:lnTo>
                    <a:pt x="964996" y="1117364"/>
                  </a:lnTo>
                  <a:lnTo>
                    <a:pt x="0" y="1117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230216" y="3113235"/>
              <a:ext cx="3651057" cy="607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27"/>
                </a:lnSpc>
              </a:pPr>
              <a:r>
                <a:rPr lang="en-US" sz="1284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baseline model to understand the dataset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72089" y="2663237"/>
              <a:ext cx="3027013" cy="36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  <a:r>
                <a:rPr lang="en-US" b="true" sz="1779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Logistic Regression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30756" y="102495"/>
              <a:ext cx="1249977" cy="788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5"/>
                </a:lnSpc>
                <a:spcBef>
                  <a:spcPct val="0"/>
                </a:spcBef>
              </a:pPr>
              <a:r>
                <a:rPr lang="en-US" b="true" sz="3824">
                  <a:solidFill>
                    <a:srgbClr val="F8F8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3865672" y="4380773"/>
            <a:ext cx="3128394" cy="3751948"/>
            <a:chOff x="0" y="0"/>
            <a:chExt cx="2041606" cy="24485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356679" y="4363927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30"/>
                </a:lnTo>
                <a:lnTo>
                  <a:pt x="0" y="100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-10800000">
            <a:off x="7289341" y="4363927"/>
            <a:ext cx="3128394" cy="3751948"/>
            <a:chOff x="0" y="0"/>
            <a:chExt cx="2041606" cy="24485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780347" y="4363927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30"/>
                </a:lnTo>
                <a:lnTo>
                  <a:pt x="0" y="100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7462003" y="6689328"/>
            <a:ext cx="2738293" cy="46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Checking the accuracy by adding weak learners sequentially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81486" y="6344686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Adaboost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62408" y="4436036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713009" y="4363927"/>
            <a:ext cx="3128394" cy="3751948"/>
            <a:chOff x="0" y="0"/>
            <a:chExt cx="4171191" cy="500259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603823" y="1463858"/>
              <a:ext cx="963546" cy="1059901"/>
            </a:xfrm>
            <a:custGeom>
              <a:avLst/>
              <a:gdLst/>
              <a:ahLst/>
              <a:cxnLst/>
              <a:rect r="r" b="b" t="t" l="l"/>
              <a:pathLst>
                <a:path h="1059901" w="963546">
                  <a:moveTo>
                    <a:pt x="0" y="0"/>
                  </a:moveTo>
                  <a:lnTo>
                    <a:pt x="963546" y="0"/>
                  </a:lnTo>
                  <a:lnTo>
                    <a:pt x="963546" y="1059901"/>
                  </a:lnTo>
                  <a:lnTo>
                    <a:pt x="0" y="1059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26" id="26"/>
            <p:cNvGrpSpPr/>
            <p:nvPr/>
          </p:nvGrpSpPr>
          <p:grpSpPr>
            <a:xfrm rot="-10800000">
              <a:off x="0" y="0"/>
              <a:ext cx="4171191" cy="5002598"/>
              <a:chOff x="0" y="0"/>
              <a:chExt cx="2041606" cy="244854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041606" cy="2448541"/>
              </a:xfrm>
              <a:custGeom>
                <a:avLst/>
                <a:gdLst/>
                <a:ahLst/>
                <a:cxnLst/>
                <a:rect r="r" b="b" t="t" l="l"/>
                <a:pathLst>
                  <a:path h="2448541" w="2041606">
                    <a:moveTo>
                      <a:pt x="79191" y="0"/>
                    </a:moveTo>
                    <a:lnTo>
                      <a:pt x="1962415" y="0"/>
                    </a:lnTo>
                    <a:cubicBezTo>
                      <a:pt x="2006151" y="0"/>
                      <a:pt x="2041606" y="35455"/>
                      <a:pt x="2041606" y="79191"/>
                    </a:cubicBezTo>
                    <a:lnTo>
                      <a:pt x="2041606" y="2369350"/>
                    </a:lnTo>
                    <a:cubicBezTo>
                      <a:pt x="2041606" y="2390353"/>
                      <a:pt x="2033263" y="2410495"/>
                      <a:pt x="2018411" y="2425347"/>
                    </a:cubicBezTo>
                    <a:cubicBezTo>
                      <a:pt x="2003560" y="2440198"/>
                      <a:pt x="1983418" y="2448541"/>
                      <a:pt x="1962415" y="2448541"/>
                    </a:cubicBezTo>
                    <a:lnTo>
                      <a:pt x="79191" y="2448541"/>
                    </a:lnTo>
                    <a:cubicBezTo>
                      <a:pt x="58188" y="2448541"/>
                      <a:pt x="38046" y="2440198"/>
                      <a:pt x="23195" y="2425347"/>
                    </a:cubicBezTo>
                    <a:cubicBezTo>
                      <a:pt x="8343" y="2410495"/>
                      <a:pt x="0" y="2390353"/>
                      <a:pt x="0" y="2369350"/>
                    </a:cubicBezTo>
                    <a:lnTo>
                      <a:pt x="0" y="79191"/>
                    </a:lnTo>
                    <a:cubicBezTo>
                      <a:pt x="0" y="58188"/>
                      <a:pt x="8343" y="38046"/>
                      <a:pt x="23195" y="23195"/>
                    </a:cubicBezTo>
                    <a:cubicBezTo>
                      <a:pt x="38046" y="8343"/>
                      <a:pt x="58188" y="0"/>
                      <a:pt x="79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106861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2041606" cy="24866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654676" y="0"/>
              <a:ext cx="2861840" cy="1333906"/>
            </a:xfrm>
            <a:custGeom>
              <a:avLst/>
              <a:gdLst/>
              <a:ahLst/>
              <a:cxnLst/>
              <a:rect r="r" b="b" t="t" l="l"/>
              <a:pathLst>
                <a:path h="1333906" w="2861840">
                  <a:moveTo>
                    <a:pt x="0" y="0"/>
                  </a:moveTo>
                  <a:lnTo>
                    <a:pt x="2861840" y="0"/>
                  </a:lnTo>
                  <a:lnTo>
                    <a:pt x="2861840" y="1333906"/>
                  </a:lnTo>
                  <a:lnTo>
                    <a:pt x="0" y="1333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14545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230216" y="3113235"/>
              <a:ext cx="3651057" cy="925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27"/>
                </a:lnSpc>
              </a:pPr>
              <a:r>
                <a:rPr lang="en-US" sz="1284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To improve generalization compared to a single Decision Tree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656193" y="2644187"/>
              <a:ext cx="2799103" cy="36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  <a:r>
                <a:rPr lang="en-US" b="true" sz="1779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RandomForest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430756" y="102495"/>
              <a:ext cx="1249977" cy="788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5"/>
                </a:lnSpc>
                <a:spcBef>
                  <a:spcPct val="0"/>
                </a:spcBef>
              </a:pPr>
              <a:r>
                <a:rPr lang="en-US" b="true" sz="3824">
                  <a:solidFill>
                    <a:srgbClr val="F8F8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04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4" id="34"/>
          <p:cNvGrpSpPr/>
          <p:nvPr/>
        </p:nvGrpSpPr>
        <p:grpSpPr>
          <a:xfrm rot="0">
            <a:off x="14136678" y="4380773"/>
            <a:ext cx="3128394" cy="3751948"/>
            <a:chOff x="0" y="0"/>
            <a:chExt cx="4171191" cy="5002598"/>
          </a:xfrm>
        </p:grpSpPr>
        <p:grpSp>
          <p:nvGrpSpPr>
            <p:cNvPr name="Group 35" id="35"/>
            <p:cNvGrpSpPr/>
            <p:nvPr/>
          </p:nvGrpSpPr>
          <p:grpSpPr>
            <a:xfrm rot="-10800000">
              <a:off x="0" y="0"/>
              <a:ext cx="4171191" cy="5002598"/>
              <a:chOff x="0" y="0"/>
              <a:chExt cx="2041606" cy="2448541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041606" cy="2448541"/>
              </a:xfrm>
              <a:custGeom>
                <a:avLst/>
                <a:gdLst/>
                <a:ahLst/>
                <a:cxnLst/>
                <a:rect r="r" b="b" t="t" l="l"/>
                <a:pathLst>
                  <a:path h="2448541" w="2041606">
                    <a:moveTo>
                      <a:pt x="79191" y="0"/>
                    </a:moveTo>
                    <a:lnTo>
                      <a:pt x="1962415" y="0"/>
                    </a:lnTo>
                    <a:cubicBezTo>
                      <a:pt x="2006151" y="0"/>
                      <a:pt x="2041606" y="35455"/>
                      <a:pt x="2041606" y="79191"/>
                    </a:cubicBezTo>
                    <a:lnTo>
                      <a:pt x="2041606" y="2369350"/>
                    </a:lnTo>
                    <a:cubicBezTo>
                      <a:pt x="2041606" y="2390353"/>
                      <a:pt x="2033263" y="2410495"/>
                      <a:pt x="2018411" y="2425347"/>
                    </a:cubicBezTo>
                    <a:cubicBezTo>
                      <a:pt x="2003560" y="2440198"/>
                      <a:pt x="1983418" y="2448541"/>
                      <a:pt x="1962415" y="2448541"/>
                    </a:cubicBezTo>
                    <a:lnTo>
                      <a:pt x="79191" y="2448541"/>
                    </a:lnTo>
                    <a:cubicBezTo>
                      <a:pt x="58188" y="2448541"/>
                      <a:pt x="38046" y="2440198"/>
                      <a:pt x="23195" y="2425347"/>
                    </a:cubicBezTo>
                    <a:cubicBezTo>
                      <a:pt x="8343" y="2410495"/>
                      <a:pt x="0" y="2390353"/>
                      <a:pt x="0" y="2369350"/>
                    </a:cubicBezTo>
                    <a:lnTo>
                      <a:pt x="0" y="79191"/>
                    </a:lnTo>
                    <a:cubicBezTo>
                      <a:pt x="0" y="58188"/>
                      <a:pt x="8343" y="38046"/>
                      <a:pt x="23195" y="23195"/>
                    </a:cubicBezTo>
                    <a:cubicBezTo>
                      <a:pt x="38046" y="8343"/>
                      <a:pt x="58188" y="0"/>
                      <a:pt x="79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106861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2041606" cy="24866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654676" y="0"/>
              <a:ext cx="2861840" cy="1333906"/>
            </a:xfrm>
            <a:custGeom>
              <a:avLst/>
              <a:gdLst/>
              <a:ahLst/>
              <a:cxnLst/>
              <a:rect r="r" b="b" t="t" l="l"/>
              <a:pathLst>
                <a:path h="1333906" w="2861840">
                  <a:moveTo>
                    <a:pt x="0" y="0"/>
                  </a:moveTo>
                  <a:lnTo>
                    <a:pt x="2861840" y="0"/>
                  </a:lnTo>
                  <a:lnTo>
                    <a:pt x="2861840" y="1333906"/>
                  </a:lnTo>
                  <a:lnTo>
                    <a:pt x="0" y="1333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14545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 rot="0">
              <a:off x="230216" y="3113235"/>
              <a:ext cx="3651057" cy="925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27"/>
                </a:lnSpc>
              </a:pPr>
              <a:r>
                <a:rPr lang="en-US" sz="1284">
                  <a:solidFill>
                    <a:srgbClr val="343432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To achieve the best performance by leveraging gradient boosting techniques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572089" y="2663237"/>
              <a:ext cx="3027013" cy="36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  <a:r>
                <a:rPr lang="en-US" b="true" sz="1779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XGBoost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430756" y="102495"/>
              <a:ext cx="1249977" cy="788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5"/>
                </a:lnSpc>
                <a:spcBef>
                  <a:spcPct val="0"/>
                </a:spcBef>
              </a:pPr>
              <a:r>
                <a:rPr lang="en-US" b="true" sz="3824">
                  <a:solidFill>
                    <a:srgbClr val="F8F8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05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4913232" y="5482842"/>
            <a:ext cx="962990" cy="752883"/>
          </a:xfrm>
          <a:custGeom>
            <a:avLst/>
            <a:gdLst/>
            <a:ahLst/>
            <a:cxnLst/>
            <a:rect r="r" b="b" t="t" l="l"/>
            <a:pathLst>
              <a:path h="752883" w="962990">
                <a:moveTo>
                  <a:pt x="0" y="0"/>
                </a:moveTo>
                <a:lnTo>
                  <a:pt x="962990" y="0"/>
                </a:lnTo>
                <a:lnTo>
                  <a:pt x="962990" y="752884"/>
                </a:lnTo>
                <a:lnTo>
                  <a:pt x="0" y="752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1894057" y="5387208"/>
            <a:ext cx="860516" cy="852693"/>
          </a:xfrm>
          <a:custGeom>
            <a:avLst/>
            <a:gdLst/>
            <a:ahLst/>
            <a:cxnLst/>
            <a:rect r="r" b="b" t="t" l="l"/>
            <a:pathLst>
              <a:path h="852693" w="860516">
                <a:moveTo>
                  <a:pt x="0" y="0"/>
                </a:moveTo>
                <a:lnTo>
                  <a:pt x="860516" y="0"/>
                </a:lnTo>
                <a:lnTo>
                  <a:pt x="860516" y="852693"/>
                </a:lnTo>
                <a:lnTo>
                  <a:pt x="0" y="852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4357817" y="6344686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Decision Tree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938739" y="4436036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8337091" y="5487018"/>
            <a:ext cx="962990" cy="752883"/>
          </a:xfrm>
          <a:custGeom>
            <a:avLst/>
            <a:gdLst/>
            <a:ahLst/>
            <a:cxnLst/>
            <a:rect r="r" b="b" t="t" l="l"/>
            <a:pathLst>
              <a:path h="752883" w="962990">
                <a:moveTo>
                  <a:pt x="0" y="0"/>
                </a:moveTo>
                <a:lnTo>
                  <a:pt x="962990" y="0"/>
                </a:lnTo>
                <a:lnTo>
                  <a:pt x="962990" y="752883"/>
                </a:lnTo>
                <a:lnTo>
                  <a:pt x="0" y="7528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5317778" y="5482842"/>
            <a:ext cx="860516" cy="852693"/>
          </a:xfrm>
          <a:custGeom>
            <a:avLst/>
            <a:gdLst/>
            <a:ahLst/>
            <a:cxnLst/>
            <a:rect r="r" b="b" t="t" l="l"/>
            <a:pathLst>
              <a:path h="852693" w="860516">
                <a:moveTo>
                  <a:pt x="0" y="0"/>
                </a:moveTo>
                <a:lnTo>
                  <a:pt x="860516" y="0"/>
                </a:lnTo>
                <a:lnTo>
                  <a:pt x="860516" y="852694"/>
                </a:lnTo>
                <a:lnTo>
                  <a:pt x="0" y="8526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4060723" y="6689328"/>
            <a:ext cx="2738293" cy="70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It can handle non-linear relationships and interactions between features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3243" y="643831"/>
            <a:ext cx="15568278" cy="8796706"/>
            <a:chOff x="0" y="0"/>
            <a:chExt cx="4100287" cy="2316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0287" cy="2316828"/>
            </a:xfrm>
            <a:custGeom>
              <a:avLst/>
              <a:gdLst/>
              <a:ahLst/>
              <a:cxnLst/>
              <a:rect r="r" b="b" t="t" l="l"/>
              <a:pathLst>
                <a:path h="2316828" w="4100287">
                  <a:moveTo>
                    <a:pt x="12432" y="0"/>
                  </a:moveTo>
                  <a:lnTo>
                    <a:pt x="4087855" y="0"/>
                  </a:lnTo>
                  <a:cubicBezTo>
                    <a:pt x="4091152" y="0"/>
                    <a:pt x="4094314" y="1310"/>
                    <a:pt x="4096646" y="3641"/>
                  </a:cubicBezTo>
                  <a:cubicBezTo>
                    <a:pt x="4098977" y="5973"/>
                    <a:pt x="4100287" y="9135"/>
                    <a:pt x="4100287" y="12432"/>
                  </a:cubicBezTo>
                  <a:lnTo>
                    <a:pt x="4100287" y="2304396"/>
                  </a:lnTo>
                  <a:cubicBezTo>
                    <a:pt x="4100287" y="2307693"/>
                    <a:pt x="4098977" y="2310855"/>
                    <a:pt x="4096646" y="2313187"/>
                  </a:cubicBezTo>
                  <a:cubicBezTo>
                    <a:pt x="4094314" y="2315518"/>
                    <a:pt x="4091152" y="2316828"/>
                    <a:pt x="4087855" y="2316828"/>
                  </a:cubicBezTo>
                  <a:lnTo>
                    <a:pt x="12432" y="2316828"/>
                  </a:lnTo>
                  <a:cubicBezTo>
                    <a:pt x="9135" y="2316828"/>
                    <a:pt x="5973" y="2315518"/>
                    <a:pt x="3641" y="2313187"/>
                  </a:cubicBezTo>
                  <a:cubicBezTo>
                    <a:pt x="1310" y="2310855"/>
                    <a:pt x="0" y="2307693"/>
                    <a:pt x="0" y="2304396"/>
                  </a:cubicBezTo>
                  <a:lnTo>
                    <a:pt x="0" y="12432"/>
                  </a:lnTo>
                  <a:cubicBezTo>
                    <a:pt x="0" y="9135"/>
                    <a:pt x="1310" y="5973"/>
                    <a:pt x="3641" y="3641"/>
                  </a:cubicBezTo>
                  <a:cubicBezTo>
                    <a:pt x="5973" y="1310"/>
                    <a:pt x="9135" y="0"/>
                    <a:pt x="12432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0287" cy="233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4955998" y="5293018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4514523" y="5923163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8" id="8"/>
          <p:cNvSpPr/>
          <p:nvPr/>
        </p:nvSpPr>
        <p:spPr>
          <a:xfrm>
            <a:off x="5463768" y="7764539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9" id="9"/>
          <p:cNvSpPr/>
          <p:nvPr/>
        </p:nvSpPr>
        <p:spPr>
          <a:xfrm flipH="true" flipV="true" rot="-5400000">
            <a:off x="8248656" y="630855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542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7835737" y="5883820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8775475" y="5455196"/>
            <a:ext cx="3218" cy="467835"/>
          </a:xfrm>
          <a:prstGeom prst="line">
            <a:avLst/>
          </a:prstGeom>
          <a:ln cap="rnd" w="38100">
            <a:solidFill>
              <a:srgbClr val="AEEA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-5400000">
            <a:off x="11836814" y="5257552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11423896" y="5907909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>
            <a:off x="12344584" y="7749285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444929" y="6359724"/>
            <a:ext cx="867745" cy="856898"/>
          </a:xfrm>
          <a:custGeom>
            <a:avLst/>
            <a:gdLst/>
            <a:ahLst/>
            <a:cxnLst/>
            <a:rect r="r" b="b" t="t" l="l"/>
            <a:pathLst>
              <a:path h="856898" w="867745">
                <a:moveTo>
                  <a:pt x="0" y="0"/>
                </a:moveTo>
                <a:lnTo>
                  <a:pt x="867744" y="0"/>
                </a:lnTo>
                <a:lnTo>
                  <a:pt x="867744" y="856898"/>
                </a:lnTo>
                <a:lnTo>
                  <a:pt x="0" y="856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896739" y="6359724"/>
            <a:ext cx="895690" cy="897322"/>
          </a:xfrm>
          <a:custGeom>
            <a:avLst/>
            <a:gdLst/>
            <a:ahLst/>
            <a:cxnLst/>
            <a:rect r="r" b="b" t="t" l="l"/>
            <a:pathLst>
              <a:path h="897322" w="895690">
                <a:moveTo>
                  <a:pt x="0" y="0"/>
                </a:moveTo>
                <a:lnTo>
                  <a:pt x="895690" y="0"/>
                </a:lnTo>
                <a:lnTo>
                  <a:pt x="895690" y="897322"/>
                </a:lnTo>
                <a:lnTo>
                  <a:pt x="0" y="8973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5055841" y="6508401"/>
            <a:ext cx="720486" cy="728433"/>
          </a:xfrm>
          <a:custGeom>
            <a:avLst/>
            <a:gdLst/>
            <a:ahLst/>
            <a:cxnLst/>
            <a:rect r="r" b="b" t="t" l="l"/>
            <a:pathLst>
              <a:path h="728433" w="720486">
                <a:moveTo>
                  <a:pt x="0" y="0"/>
                </a:moveTo>
                <a:lnTo>
                  <a:pt x="720486" y="0"/>
                </a:lnTo>
                <a:lnTo>
                  <a:pt x="720486" y="728433"/>
                </a:lnTo>
                <a:lnTo>
                  <a:pt x="0" y="7284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073129" y="1906760"/>
            <a:ext cx="9411127" cy="86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8"/>
              </a:lnSpc>
              <a:spcBef>
                <a:spcPct val="0"/>
              </a:spcBef>
            </a:pPr>
            <a:r>
              <a:rPr lang="en-US" b="true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Training and Evaluation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33531" y="8320896"/>
            <a:ext cx="2060473" cy="58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</a:pPr>
            <a:r>
              <a:rPr lang="en-US" sz="1825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splitting</a:t>
            </a:r>
          </a:p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80:20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56612" y="4283114"/>
            <a:ext cx="3399627" cy="117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</a:pPr>
            <a:r>
              <a:rPr lang="en-US" sz="1825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Evaluation metrics</a:t>
            </a:r>
          </a:p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classification_report,confusion_matrix, ConfusionMatrixDisplay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49173" y="8320896"/>
            <a:ext cx="2790822" cy="58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</a:pPr>
            <a:r>
              <a:rPr lang="en-US" sz="1825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Hyperparameter Tuning</a:t>
            </a:r>
          </a:p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GridSearchCV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15976" y="694015"/>
            <a:ext cx="7832965" cy="8845303"/>
          </a:xfrm>
          <a:custGeom>
            <a:avLst/>
            <a:gdLst/>
            <a:ahLst/>
            <a:cxnLst/>
            <a:rect r="r" b="b" t="t" l="l"/>
            <a:pathLst>
              <a:path h="8845303" w="7832965">
                <a:moveTo>
                  <a:pt x="0" y="0"/>
                </a:moveTo>
                <a:lnTo>
                  <a:pt x="7832965" y="0"/>
                </a:lnTo>
                <a:lnTo>
                  <a:pt x="7832965" y="8845303"/>
                </a:lnTo>
                <a:lnTo>
                  <a:pt x="0" y="8845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10" r="0" b="-316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9505" y="942975"/>
            <a:ext cx="5804516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Performance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9505" y="2074200"/>
            <a:ext cx="4276000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Logistic Regression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9505" y="3695508"/>
            <a:ext cx="4493466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Decision Tree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9505" y="4410153"/>
            <a:ext cx="2522435" cy="67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training accuracy: .99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testing accuracy: .65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9505" y="5316816"/>
            <a:ext cx="4276000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Adaboost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9505" y="5912263"/>
            <a:ext cx="2522435" cy="67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training accuracy: .71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testing accuracy: .67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9505" y="2788845"/>
            <a:ext cx="2615671" cy="67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training accuracy: .71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testing accuracy: .68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9505" y="6695101"/>
            <a:ext cx="4276000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Random Forest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9505" y="8192584"/>
            <a:ext cx="1743087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XGBoost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9505" y="7409746"/>
            <a:ext cx="2522435" cy="67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training accuracy: .99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testing accuracy: .73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9505" y="8861255"/>
            <a:ext cx="2522435" cy="67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training accuracy: .92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186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testing accuracy: .75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596389" y="7347968"/>
            <a:ext cx="1325822" cy="2661321"/>
          </a:xfrm>
          <a:custGeom>
            <a:avLst/>
            <a:gdLst/>
            <a:ahLst/>
            <a:cxnLst/>
            <a:rect r="r" b="b" t="t" l="l"/>
            <a:pathLst>
              <a:path h="2661321" w="1325822">
                <a:moveTo>
                  <a:pt x="0" y="0"/>
                </a:moveTo>
                <a:lnTo>
                  <a:pt x="1325822" y="0"/>
                </a:lnTo>
                <a:lnTo>
                  <a:pt x="1325822" y="2661321"/>
                </a:lnTo>
                <a:lnTo>
                  <a:pt x="0" y="26613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DAGeYzmNe8I</dc:identifier>
  <dcterms:modified xsi:type="dcterms:W3CDTF">2011-08-01T06:04:30Z</dcterms:modified>
  <cp:revision>1</cp:revision>
  <dc:title>White and Green Simple  Professional Business Project Presentation</dc:title>
</cp:coreProperties>
</file>